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79" r:id="rId4"/>
    <p:sldId id="280" r:id="rId5"/>
    <p:sldId id="275" r:id="rId6"/>
    <p:sldId id="266" r:id="rId7"/>
  </p:sldIdLst>
  <p:sldSz cx="12192000" cy="6858000"/>
  <p:notesSz cx="6858000" cy="9144000"/>
  <p:defaultTextStyle>
    <a:defPPr>
      <a:defRPr lang="fo-F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252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A9FFDF-885C-4897-809B-61F74EB53C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953F7A9-FA6D-4CCB-8888-A0E1385E1B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fo-FO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7E56CB2-5974-45FD-83AD-9AA90D5C8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7ED9-747F-4C14-805C-D86541A91B4C}" type="datetimeFigureOut">
              <a:rPr lang="fo-FO" smtClean="0"/>
              <a:t>18.08.2024</a:t>
            </a:fld>
            <a:endParaRPr lang="fo-FO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DA37577-4C07-4AED-B063-67166135C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4218F89-A0B8-4AF2-B016-9D54A56A8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7639-DF99-4156-81FF-467687E69E6D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700795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DD9080-FE70-4A2B-92B8-F917C519B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9B419F58-F55F-4E92-859C-F654B58364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C6E07A0-12E2-45F0-A651-DF2A749CC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7ED9-747F-4C14-805C-D86541A91B4C}" type="datetimeFigureOut">
              <a:rPr lang="fo-FO" smtClean="0"/>
              <a:t>18.08.2024</a:t>
            </a:fld>
            <a:endParaRPr lang="fo-FO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3D31C68-8024-4E49-81B4-2295FC1D1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09C6647-1225-4E06-A140-E31FF0643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7639-DF99-4156-81FF-467687E69E6D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734870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4D8F031D-9E27-4A84-B64C-BA5F2026FB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850E5E1-E9AE-44FF-A5C0-5E0B790EFC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3FCB0C5-4EE6-44E0-8BAB-E61F88C7B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7ED9-747F-4C14-805C-D86541A91B4C}" type="datetimeFigureOut">
              <a:rPr lang="fo-FO" smtClean="0"/>
              <a:t>18.08.2024</a:t>
            </a:fld>
            <a:endParaRPr lang="fo-FO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5723DF1-B1F2-4BFD-A90C-6776DC33C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60CF63E-FBE1-405E-A99A-C2B427B7F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7639-DF99-4156-81FF-467687E69E6D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4211108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460193-EA67-4BE5-A4D6-D368B042D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E008D1B-C150-4676-83D8-8E9FB0FFD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44CBE2E-0EA6-4E22-A21D-6A6D8B562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7ED9-747F-4C14-805C-D86541A91B4C}" type="datetimeFigureOut">
              <a:rPr lang="fo-FO" smtClean="0"/>
              <a:t>18.08.2024</a:t>
            </a:fld>
            <a:endParaRPr lang="fo-FO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B7F6C26-75FD-423F-B803-92725A425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51151F5-C215-4900-AAFD-FA87492C1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7639-DF99-4156-81FF-467687E69E6D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2186226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CC8689-AD98-4ADC-B0C0-4E5F5B1B9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86305AD-F71E-4E94-A4AF-F37931AE79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4D59185-3B2F-4CF7-8788-1E82228F2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7ED9-747F-4C14-805C-D86541A91B4C}" type="datetimeFigureOut">
              <a:rPr lang="fo-FO" smtClean="0"/>
              <a:t>18.08.2024</a:t>
            </a:fld>
            <a:endParaRPr lang="fo-FO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7CE298A-C37C-488C-88EF-E060BCA3A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ACAE7EC-D138-468A-B819-8D630F976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7639-DF99-4156-81FF-467687E69E6D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832004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8C8BC3-1D14-46A5-8E79-30C2DBB76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514357C-59EF-4B89-80F6-35BBCD41D3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4AE7649-CE52-4979-8B48-73B4C1DA69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882E51E-9003-4332-B0C9-1FF26065A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7ED9-747F-4C14-805C-D86541A91B4C}" type="datetimeFigureOut">
              <a:rPr lang="fo-FO" smtClean="0"/>
              <a:t>18.08.2024</a:t>
            </a:fld>
            <a:endParaRPr lang="fo-FO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B427F37-495C-4739-B146-BECFFC37B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3AAC9C6-6488-4108-81EC-8A3879EA8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7639-DF99-4156-81FF-467687E69E6D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3706042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5A9F7A-B010-430B-9F92-BB5834FAA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A612C68-06A4-4554-A213-BF90E0CD9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743205E-4B4B-4CD3-8725-BE307E474F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6A3AD6A5-C3EE-4E05-AC08-38DA36259C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E49F92B7-8CD7-4451-9D52-607971875A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2003E9CD-F21B-41DB-94E7-ECD032745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7ED9-747F-4C14-805C-D86541A91B4C}" type="datetimeFigureOut">
              <a:rPr lang="fo-FO" smtClean="0"/>
              <a:t>18.08.2024</a:t>
            </a:fld>
            <a:endParaRPr lang="fo-FO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C24869F2-5298-49AF-8FA5-07692583E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45323DD-435C-48AA-A91B-0ACC22320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7639-DF99-4156-81FF-467687E69E6D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1140845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71B2CC-22B3-4B5F-86F1-F58867BEC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C5CDE5A-5E43-4F8C-88D0-CD20CAA3F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7ED9-747F-4C14-805C-D86541A91B4C}" type="datetimeFigureOut">
              <a:rPr lang="fo-FO" smtClean="0"/>
              <a:t>18.08.2024</a:t>
            </a:fld>
            <a:endParaRPr lang="fo-FO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06CD99F-2C32-420E-9C73-63DC6472E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10019E1D-9E9A-44B2-A067-E41CB6098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7639-DF99-4156-81FF-467687E69E6D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2787775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7E2FA18C-C80E-4D00-9C9E-606BF56DA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7ED9-747F-4C14-805C-D86541A91B4C}" type="datetimeFigureOut">
              <a:rPr lang="fo-FO" smtClean="0"/>
              <a:t>18.08.2024</a:t>
            </a:fld>
            <a:endParaRPr lang="fo-FO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6D7A84EE-333A-44E8-A307-C8BD07FBF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26E86BAF-570F-4D66-A33D-5B9CD334E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7639-DF99-4156-81FF-467687E69E6D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3746014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41E427-0E89-4E74-9F44-1BABFCD90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F4E8D43-43EE-46B7-9406-46561DA64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F191056-FE55-4619-9B6C-557E940E1E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F6F32F1-4366-453A-9840-62BDAB01F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7ED9-747F-4C14-805C-D86541A91B4C}" type="datetimeFigureOut">
              <a:rPr lang="fo-FO" smtClean="0"/>
              <a:t>18.08.2024</a:t>
            </a:fld>
            <a:endParaRPr lang="fo-FO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17E3BB2-8F77-481A-910B-DB80285DB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0FA546E-96AA-4BDD-8910-417F89E47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7639-DF99-4156-81FF-467687E69E6D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3628797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6DFA29-7152-48F9-923C-82A0E01BF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D556678A-1095-40DE-B302-168E00BA10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o-FO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2675879-017E-4197-97A5-8279E16E0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D492761-6930-4587-9D68-4E1DBC291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7ED9-747F-4C14-805C-D86541A91B4C}" type="datetimeFigureOut">
              <a:rPr lang="fo-FO" smtClean="0"/>
              <a:t>18.08.2024</a:t>
            </a:fld>
            <a:endParaRPr lang="fo-FO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27455FF-5B51-4F00-8D97-63457D688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o-FO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490022C-4D1D-4A73-9FA2-80CC776CD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7639-DF99-4156-81FF-467687E69E6D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2274006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FC98B4EA-E454-4C20-98E5-4E369AB09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fo-FO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DEC68BC-6667-4E12-B922-6D276113C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fo-FO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3E038F1-A054-4724-A6AC-E4F75B4031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67ED9-747F-4C14-805C-D86541A91B4C}" type="datetimeFigureOut">
              <a:rPr lang="fo-FO" smtClean="0"/>
              <a:t>18.08.2024</a:t>
            </a:fld>
            <a:endParaRPr lang="fo-FO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CD27824-FE55-4F06-AB75-4080FC5071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o-FO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6888E1B-5310-4C25-B474-CEB8B9D648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E7639-DF99-4156-81FF-467687E69E6D}" type="slidenum">
              <a:rPr lang="fo-FO" smtClean="0"/>
              <a:t>‹nr.›</a:t>
            </a:fld>
            <a:endParaRPr lang="fo-FO"/>
          </a:p>
        </p:txBody>
      </p:sp>
    </p:spTree>
    <p:extLst>
      <p:ext uri="{BB962C8B-B14F-4D97-AF65-F5344CB8AC3E}">
        <p14:creationId xmlns:p14="http://schemas.microsoft.com/office/powerpoint/2010/main" val="2164340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o-F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mailto:LSS@setur.f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45EBF1AC-5175-B8FE-940D-0B83840CBF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66763"/>
            <a:ext cx="9144000" cy="2387600"/>
          </a:xfrm>
        </p:spPr>
        <p:txBody>
          <a:bodyPr/>
          <a:lstStyle/>
          <a:p>
            <a:r>
              <a:rPr lang="fo-FO" b="1" dirty="0">
                <a:solidFill>
                  <a:schemeClr val="tx2"/>
                </a:solidFill>
              </a:rPr>
              <a:t>Innleiðsla 2024</a:t>
            </a:r>
          </a:p>
        </p:txBody>
      </p:sp>
      <p:sp>
        <p:nvSpPr>
          <p:cNvPr id="5" name="Undertitel 4">
            <a:extLst>
              <a:ext uri="{FF2B5EF4-FFF2-40B4-BE49-F238E27FC236}">
                <a16:creationId xmlns:a16="http://schemas.microsoft.com/office/drawing/2014/main" id="{BDDD0098-D1DB-4546-0770-3B4A1DCC4C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276918"/>
            <a:ext cx="9144000" cy="1655762"/>
          </a:xfrm>
        </p:spPr>
        <p:txBody>
          <a:bodyPr/>
          <a:lstStyle/>
          <a:p>
            <a:r>
              <a:rPr lang="fo-FO" b="1" dirty="0">
                <a:solidFill>
                  <a:schemeClr val="tx2"/>
                </a:solidFill>
                <a:latin typeface="Calibri Light (Overskrifter)"/>
              </a:rPr>
              <a:t>Kunningardagur</a:t>
            </a:r>
          </a:p>
          <a:p>
            <a:r>
              <a:rPr lang="fo-FO" b="1" dirty="0">
                <a:solidFill>
                  <a:schemeClr val="tx2"/>
                </a:solidFill>
                <a:latin typeface="Calibri Light (Overskrifter)"/>
              </a:rPr>
              <a:t>Týsdagur 20. august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F604A1E5-5C02-F902-6DF1-71ACC4D546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0544" y="4698126"/>
            <a:ext cx="3010911" cy="191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08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6FF42C2-EA15-4154-B242-E98E88CED9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79DE9F7-28C4-4856-BA57-D696E124C1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4927413" cy="5495925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D5BFD12-E87A-490B-2A13-67297F4C3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978408"/>
            <a:ext cx="4056530" cy="1106424"/>
          </a:xfrm>
        </p:spPr>
        <p:txBody>
          <a:bodyPr>
            <a:normAutofit/>
          </a:bodyPr>
          <a:lstStyle/>
          <a:p>
            <a:r>
              <a:rPr lang="en-GB" sz="2800" dirty="0" err="1">
                <a:solidFill>
                  <a:schemeClr val="tx2"/>
                </a:solidFill>
              </a:rPr>
              <a:t>Hvat</a:t>
            </a:r>
            <a:r>
              <a:rPr lang="en-GB" sz="2800" dirty="0">
                <a:solidFill>
                  <a:schemeClr val="tx2"/>
                </a:solidFill>
              </a:rPr>
              <a:t> er Lestrarskrivstovan?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F9ED9C-121B-44C6-A308-5824769C4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043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A5F8185-F27B-4E99-A06C-007336FE3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9" y="2121408"/>
            <a:ext cx="395865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EC17D64-F60A-4372-6DA9-3A4C37D57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359152"/>
            <a:ext cx="4056530" cy="3429000"/>
          </a:xfrm>
        </p:spPr>
        <p:txBody>
          <a:bodyPr>
            <a:normAutofit/>
          </a:bodyPr>
          <a:lstStyle/>
          <a:p>
            <a:r>
              <a:rPr lang="en-GB" sz="1800" dirty="0" err="1">
                <a:solidFill>
                  <a:schemeClr val="tx2"/>
                </a:solidFill>
                <a:latin typeface="+mj-lt"/>
              </a:rPr>
              <a:t>Hurðin</a:t>
            </a:r>
            <a:r>
              <a:rPr lang="en-GB" sz="1800" dirty="0">
                <a:solidFill>
                  <a:schemeClr val="tx2"/>
                </a:solidFill>
                <a:latin typeface="+mj-lt"/>
              </a:rPr>
              <a:t> inn og </a:t>
            </a:r>
            <a:r>
              <a:rPr lang="en-GB" sz="1800" dirty="0" err="1">
                <a:solidFill>
                  <a:schemeClr val="tx2"/>
                </a:solidFill>
                <a:latin typeface="+mj-lt"/>
              </a:rPr>
              <a:t>út</a:t>
            </a:r>
            <a:r>
              <a:rPr lang="en-GB" sz="1800" dirty="0">
                <a:solidFill>
                  <a:schemeClr val="tx2"/>
                </a:solidFill>
                <a:latin typeface="+mj-lt"/>
              </a:rPr>
              <a:t> av </a:t>
            </a:r>
            <a:r>
              <a:rPr lang="en-GB" sz="1800" dirty="0" err="1">
                <a:solidFill>
                  <a:schemeClr val="tx2"/>
                </a:solidFill>
                <a:latin typeface="+mj-lt"/>
              </a:rPr>
              <a:t>Setrinum</a:t>
            </a:r>
            <a:endParaRPr lang="en-GB" sz="1800" dirty="0">
              <a:solidFill>
                <a:schemeClr val="tx2"/>
              </a:solidFill>
              <a:latin typeface="+mj-lt"/>
            </a:endParaRPr>
          </a:p>
          <a:p>
            <a:r>
              <a:rPr lang="en-GB" sz="1800" dirty="0">
                <a:solidFill>
                  <a:schemeClr val="tx2"/>
                </a:solidFill>
                <a:latin typeface="+mj-lt"/>
              </a:rPr>
              <a:t>Vit </a:t>
            </a:r>
            <a:r>
              <a:rPr lang="en-GB" sz="1800" dirty="0" err="1">
                <a:solidFill>
                  <a:schemeClr val="tx2"/>
                </a:solidFill>
                <a:latin typeface="+mj-lt"/>
              </a:rPr>
              <a:t>fylgja</a:t>
            </a:r>
            <a:r>
              <a:rPr lang="en-GB" sz="1800" dirty="0">
                <a:solidFill>
                  <a:schemeClr val="tx2"/>
                </a:solidFill>
                <a:latin typeface="+mj-lt"/>
              </a:rPr>
              <a:t> við </a:t>
            </a:r>
            <a:r>
              <a:rPr lang="en-GB" sz="1800" dirty="0" err="1">
                <a:solidFill>
                  <a:schemeClr val="tx2"/>
                </a:solidFill>
                <a:latin typeface="+mj-lt"/>
              </a:rPr>
              <a:t>lestrarvirkninum</a:t>
            </a:r>
            <a:endParaRPr lang="en-GB" sz="1800" dirty="0">
              <a:solidFill>
                <a:schemeClr val="tx2"/>
              </a:solidFill>
              <a:latin typeface="+mj-lt"/>
            </a:endParaRPr>
          </a:p>
          <a:p>
            <a:r>
              <a:rPr lang="fo-FO" sz="1800" dirty="0">
                <a:solidFill>
                  <a:schemeClr val="tx2"/>
                </a:solidFill>
                <a:latin typeface="+mj-lt"/>
              </a:rPr>
              <a:t>Felagskunning</a:t>
            </a:r>
          </a:p>
          <a:p>
            <a:r>
              <a:rPr lang="fo-FO" sz="1800" dirty="0">
                <a:solidFill>
                  <a:schemeClr val="tx2"/>
                </a:solidFill>
                <a:latin typeface="+mj-lt"/>
              </a:rPr>
              <a:t>Kanningar um trivnað, nøgdsemi og starv eftir loknan lestur</a:t>
            </a:r>
          </a:p>
          <a:p>
            <a:r>
              <a:rPr lang="fo-FO" sz="1800" dirty="0">
                <a:solidFill>
                  <a:schemeClr val="tx2"/>
                </a:solidFill>
                <a:latin typeface="+mj-lt"/>
              </a:rPr>
              <a:t>Altjóða skrivstovan (skiftislestur)</a:t>
            </a:r>
          </a:p>
          <a:p>
            <a:r>
              <a:rPr lang="fo-FO" sz="1800" dirty="0">
                <a:solidFill>
                  <a:schemeClr val="tx2"/>
                </a:solidFill>
                <a:latin typeface="+mj-lt"/>
              </a:rPr>
              <a:t>Samstarva við Ráð Teirra Lesandi</a:t>
            </a:r>
          </a:p>
          <a:p>
            <a:r>
              <a:rPr lang="fo-FO" sz="1800" dirty="0">
                <a:solidFill>
                  <a:schemeClr val="tx2"/>
                </a:solidFill>
                <a:latin typeface="+mj-lt"/>
              </a:rPr>
              <a:t>Samstarva við lestrarvegleiðaratoymið</a:t>
            </a:r>
          </a:p>
          <a:p>
            <a:endParaRPr lang="en-GB" sz="1800" dirty="0">
              <a:solidFill>
                <a:schemeClr val="tx2"/>
              </a:solidFill>
            </a:endParaRPr>
          </a:p>
        </p:txBody>
      </p:sp>
      <p:pic>
        <p:nvPicPr>
          <p:cNvPr id="4" name="Picture 2" descr="Ráð Teirra Lesandi á Setrinum - Photos | Facebook">
            <a:extLst>
              <a:ext uri="{FF2B5EF4-FFF2-40B4-BE49-F238E27FC236}">
                <a16:creationId xmlns:a16="http://schemas.microsoft.com/office/drawing/2014/main" id="{635DAB39-A771-23C0-8A32-FB04035AD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4082" y="566928"/>
            <a:ext cx="2338913" cy="2338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9F281E6E-8003-0919-5F9D-483CD6B8DD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2365" y="778931"/>
            <a:ext cx="2873668" cy="1910989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6141FDC5-D807-C499-2E7B-D79E58BF0C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6705" y="3327929"/>
            <a:ext cx="5989328" cy="262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630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6FF42C2-EA15-4154-B242-E98E88CED9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79DE9F7-28C4-4856-BA57-D696E124C1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4927413" cy="5495925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D5BFD12-E87A-490B-2A13-67297F4C3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978408"/>
            <a:ext cx="4056530" cy="1106424"/>
          </a:xfrm>
        </p:spPr>
        <p:txBody>
          <a:bodyPr>
            <a:normAutofit/>
          </a:bodyPr>
          <a:lstStyle/>
          <a:p>
            <a:r>
              <a:rPr lang="en-GB" sz="2800" dirty="0" err="1">
                <a:solidFill>
                  <a:schemeClr val="tx2"/>
                </a:solidFill>
              </a:rPr>
              <a:t>Hvat</a:t>
            </a:r>
            <a:r>
              <a:rPr lang="en-GB" sz="2800" dirty="0">
                <a:solidFill>
                  <a:schemeClr val="tx2"/>
                </a:solidFill>
              </a:rPr>
              <a:t> </a:t>
            </a:r>
            <a:r>
              <a:rPr lang="en-GB" sz="2800" dirty="0" err="1">
                <a:solidFill>
                  <a:schemeClr val="tx2"/>
                </a:solidFill>
              </a:rPr>
              <a:t>kanst</a:t>
            </a:r>
            <a:r>
              <a:rPr lang="en-GB" sz="2800" dirty="0">
                <a:solidFill>
                  <a:schemeClr val="tx2"/>
                </a:solidFill>
              </a:rPr>
              <a:t> </a:t>
            </a:r>
            <a:r>
              <a:rPr lang="en-GB" sz="2800" dirty="0" err="1">
                <a:solidFill>
                  <a:schemeClr val="tx2"/>
                </a:solidFill>
              </a:rPr>
              <a:t>tú</a:t>
            </a:r>
            <a:r>
              <a:rPr lang="en-GB" sz="2800" dirty="0">
                <a:solidFill>
                  <a:schemeClr val="tx2"/>
                </a:solidFill>
              </a:rPr>
              <a:t> </a:t>
            </a:r>
            <a:r>
              <a:rPr lang="en-GB" sz="2800" dirty="0" err="1">
                <a:solidFill>
                  <a:schemeClr val="tx2"/>
                </a:solidFill>
              </a:rPr>
              <a:t>brúka</a:t>
            </a:r>
            <a:r>
              <a:rPr lang="en-GB" sz="2800" dirty="0">
                <a:solidFill>
                  <a:schemeClr val="tx2"/>
                </a:solidFill>
              </a:rPr>
              <a:t> </a:t>
            </a:r>
            <a:r>
              <a:rPr lang="en-GB" sz="2800" dirty="0" err="1">
                <a:solidFill>
                  <a:schemeClr val="tx2"/>
                </a:solidFill>
              </a:rPr>
              <a:t>Lestrarskrivstovuna</a:t>
            </a:r>
            <a:r>
              <a:rPr lang="en-GB" sz="2800" dirty="0">
                <a:solidFill>
                  <a:schemeClr val="tx2"/>
                </a:solidFill>
              </a:rPr>
              <a:t> </a:t>
            </a:r>
            <a:r>
              <a:rPr lang="en-GB" sz="2800" dirty="0" err="1">
                <a:solidFill>
                  <a:schemeClr val="tx2"/>
                </a:solidFill>
              </a:rPr>
              <a:t>til</a:t>
            </a:r>
            <a:r>
              <a:rPr lang="en-GB" sz="2800" dirty="0">
                <a:solidFill>
                  <a:schemeClr val="tx2"/>
                </a:solidFill>
              </a:rPr>
              <a:t>?	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F9ED9C-121B-44C6-A308-5824769C4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043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A5F8185-F27B-4E99-A06C-007336FE3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9" y="2121408"/>
            <a:ext cx="395865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EC17D64-F60A-4372-6DA9-3A4C37D57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359152"/>
            <a:ext cx="4056530" cy="3429000"/>
          </a:xfrm>
        </p:spPr>
        <p:txBody>
          <a:bodyPr>
            <a:normAutofit lnSpcReduction="10000"/>
          </a:bodyPr>
          <a:lstStyle/>
          <a:p>
            <a:r>
              <a:rPr lang="fo-FO" sz="1800" dirty="0">
                <a:solidFill>
                  <a:schemeClr val="tx2"/>
                </a:solidFill>
                <a:latin typeface="+mj-lt"/>
              </a:rPr>
              <a:t>Lestrarváttanir, til </a:t>
            </a:r>
            <a:r>
              <a:rPr lang="fo-FO" sz="1800" dirty="0" err="1">
                <a:solidFill>
                  <a:schemeClr val="tx2"/>
                </a:solidFill>
                <a:latin typeface="+mj-lt"/>
              </a:rPr>
              <a:t>t.d</a:t>
            </a:r>
            <a:r>
              <a:rPr lang="fo-FO" sz="1800" dirty="0">
                <a:solidFill>
                  <a:schemeClr val="tx2"/>
                </a:solidFill>
                <a:latin typeface="+mj-lt"/>
              </a:rPr>
              <a:t>. SVEIGGJ og Finsen</a:t>
            </a:r>
          </a:p>
          <a:p>
            <a:r>
              <a:rPr lang="fo-FO" sz="1800" dirty="0">
                <a:solidFill>
                  <a:schemeClr val="tx2"/>
                </a:solidFill>
                <a:latin typeface="+mj-lt"/>
              </a:rPr>
              <a:t>Próvtalayvirlit</a:t>
            </a:r>
          </a:p>
          <a:p>
            <a:r>
              <a:rPr lang="fo-FO" sz="1800" dirty="0">
                <a:solidFill>
                  <a:schemeClr val="tx2"/>
                </a:solidFill>
                <a:latin typeface="+mj-lt"/>
              </a:rPr>
              <a:t>Søkja um frávik, </a:t>
            </a:r>
            <a:r>
              <a:rPr lang="fo-FO" sz="1800" dirty="0" err="1">
                <a:solidFill>
                  <a:schemeClr val="tx2"/>
                </a:solidFill>
                <a:latin typeface="+mj-lt"/>
              </a:rPr>
              <a:t>t.d</a:t>
            </a:r>
            <a:r>
              <a:rPr lang="fo-FO" sz="1800" dirty="0">
                <a:solidFill>
                  <a:schemeClr val="tx2"/>
                </a:solidFill>
                <a:latin typeface="+mj-lt"/>
              </a:rPr>
              <a:t>. farloyvi, longda próvtøkutíð ella tillagaða lestrarætlan</a:t>
            </a:r>
            <a:endParaRPr lang="en-GB" sz="1800" dirty="0">
              <a:solidFill>
                <a:schemeClr val="tx2"/>
              </a:solidFill>
              <a:latin typeface="+mj-lt"/>
            </a:endParaRPr>
          </a:p>
          <a:p>
            <a:r>
              <a:rPr lang="en-GB" sz="1800" dirty="0" err="1">
                <a:solidFill>
                  <a:schemeClr val="tx2"/>
                </a:solidFill>
                <a:latin typeface="+mj-lt"/>
              </a:rPr>
              <a:t>Skiftislestur</a:t>
            </a:r>
            <a:endParaRPr lang="en-GB" sz="1800" dirty="0">
              <a:solidFill>
                <a:schemeClr val="tx2"/>
              </a:solidFill>
              <a:latin typeface="+mj-lt"/>
            </a:endParaRPr>
          </a:p>
          <a:p>
            <a:r>
              <a:rPr lang="en-GB" sz="1800" dirty="0">
                <a:solidFill>
                  <a:schemeClr val="tx2"/>
                </a:solidFill>
                <a:latin typeface="+mj-lt"/>
              </a:rPr>
              <a:t>Og </a:t>
            </a:r>
            <a:r>
              <a:rPr lang="en-GB" sz="1800" dirty="0" err="1">
                <a:solidFill>
                  <a:schemeClr val="tx2"/>
                </a:solidFill>
                <a:latin typeface="+mj-lt"/>
              </a:rPr>
              <a:t>spurningar</a:t>
            </a:r>
            <a:r>
              <a:rPr lang="en-GB" sz="1800" dirty="0">
                <a:solidFill>
                  <a:schemeClr val="tx2"/>
                </a:solidFill>
                <a:latin typeface="+mj-lt"/>
              </a:rPr>
              <a:t> um ALT </a:t>
            </a:r>
            <a:r>
              <a:rPr lang="en-GB" sz="1800" dirty="0" err="1">
                <a:solidFill>
                  <a:schemeClr val="tx2"/>
                </a:solidFill>
                <a:latin typeface="+mj-lt"/>
              </a:rPr>
              <a:t>millum</a:t>
            </a:r>
            <a:r>
              <a:rPr lang="en-GB" sz="1800" dirty="0">
                <a:solidFill>
                  <a:schemeClr val="tx2"/>
                </a:solidFill>
                <a:latin typeface="+mj-lt"/>
              </a:rPr>
              <a:t> </a:t>
            </a:r>
            <a:r>
              <a:rPr lang="en-GB" sz="1800" dirty="0" err="1">
                <a:solidFill>
                  <a:schemeClr val="tx2"/>
                </a:solidFill>
                <a:latin typeface="+mj-lt"/>
              </a:rPr>
              <a:t>himmal</a:t>
            </a:r>
            <a:r>
              <a:rPr lang="en-GB" sz="1800" dirty="0">
                <a:solidFill>
                  <a:schemeClr val="tx2"/>
                </a:solidFill>
                <a:latin typeface="+mj-lt"/>
              </a:rPr>
              <a:t> og </a:t>
            </a:r>
            <a:r>
              <a:rPr lang="en-GB" sz="1800" dirty="0" err="1">
                <a:solidFill>
                  <a:schemeClr val="tx2"/>
                </a:solidFill>
                <a:latin typeface="+mj-lt"/>
              </a:rPr>
              <a:t>jørð</a:t>
            </a:r>
            <a:endParaRPr lang="en-GB" sz="1800" dirty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endParaRPr lang="fo-FO" sz="1800" dirty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r>
              <a:rPr lang="fo-FO" sz="1800" dirty="0">
                <a:solidFill>
                  <a:schemeClr val="tx2"/>
                </a:solidFill>
                <a:latin typeface="+mj-lt"/>
              </a:rPr>
              <a:t>Spyr endiliga! – Vita vit ikki, so vita vit í øllum førum hvør so veit ;) </a:t>
            </a:r>
            <a:endParaRPr lang="en-GB" sz="18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2050" name="Picture 2" descr="Borgarafundur í Finsen í kvøld kl 19 - Tórshavnar kommuna">
            <a:extLst>
              <a:ext uri="{FF2B5EF4-FFF2-40B4-BE49-F238E27FC236}">
                <a16:creationId xmlns:a16="http://schemas.microsoft.com/office/drawing/2014/main" id="{B56D08DF-65BE-C8E9-D8E9-B24D8EE9B2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438" y="859496"/>
            <a:ext cx="3624169" cy="2999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ownload Atlantic Airways Logo in SVG Vector or PNG File Format - Logo.wine">
            <a:extLst>
              <a:ext uri="{FF2B5EF4-FFF2-40B4-BE49-F238E27FC236}">
                <a16:creationId xmlns:a16="http://schemas.microsoft.com/office/drawing/2014/main" id="{EC089D73-F7A5-887E-BBC1-559518A6EF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383" y="2761532"/>
            <a:ext cx="6964278" cy="464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058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6FF42C2-EA15-4154-B242-E98E88CED9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79DE9F7-28C4-4856-BA57-D696E124C1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4927413" cy="5495925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D5BFD12-E87A-490B-2A13-67297F4C3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978408"/>
            <a:ext cx="4056530" cy="1106424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tx2"/>
                </a:solidFill>
              </a:rPr>
              <a:t>Hvar </a:t>
            </a:r>
            <a:r>
              <a:rPr lang="en-GB" sz="2800" dirty="0" err="1">
                <a:solidFill>
                  <a:schemeClr val="tx2"/>
                </a:solidFill>
              </a:rPr>
              <a:t>finni</a:t>
            </a:r>
            <a:r>
              <a:rPr lang="en-GB" sz="2800" dirty="0">
                <a:solidFill>
                  <a:schemeClr val="tx2"/>
                </a:solidFill>
              </a:rPr>
              <a:t> </a:t>
            </a:r>
            <a:r>
              <a:rPr lang="en-GB" sz="2800" dirty="0" err="1">
                <a:solidFill>
                  <a:schemeClr val="tx2"/>
                </a:solidFill>
              </a:rPr>
              <a:t>eg</a:t>
            </a:r>
            <a:r>
              <a:rPr lang="en-GB" sz="2800" dirty="0">
                <a:solidFill>
                  <a:schemeClr val="tx2"/>
                </a:solidFill>
              </a:rPr>
              <a:t> </a:t>
            </a:r>
            <a:r>
              <a:rPr lang="en-GB" sz="2800" dirty="0" err="1">
                <a:solidFill>
                  <a:schemeClr val="tx2"/>
                </a:solidFill>
              </a:rPr>
              <a:t>Lestrarskrivstovuna</a:t>
            </a:r>
            <a:r>
              <a:rPr lang="en-GB" sz="2800" dirty="0">
                <a:solidFill>
                  <a:schemeClr val="tx2"/>
                </a:solidFill>
              </a:rPr>
              <a:t>?	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F9ED9C-121B-44C6-A308-5824769C4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043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A5F8185-F27B-4E99-A06C-007336FE3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9" y="2121408"/>
            <a:ext cx="395865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EC17D64-F60A-4372-6DA9-3A4C37D57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359152"/>
            <a:ext cx="4056530" cy="3429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o-FO" sz="1800" dirty="0">
              <a:solidFill>
                <a:schemeClr val="tx2"/>
              </a:solidFill>
              <a:latin typeface="+mj-lt"/>
              <a:hlinkClick r:id="rId2"/>
            </a:endParaRPr>
          </a:p>
          <a:p>
            <a:pPr marL="0" indent="0" algn="ctr">
              <a:buNone/>
            </a:pPr>
            <a:endParaRPr lang="fo-FO" sz="1800" dirty="0">
              <a:solidFill>
                <a:schemeClr val="tx2"/>
              </a:solidFill>
              <a:latin typeface="+mj-lt"/>
              <a:hlinkClick r:id="rId2"/>
            </a:endParaRPr>
          </a:p>
          <a:p>
            <a:pPr marL="0" indent="0" algn="ctr">
              <a:buNone/>
            </a:pPr>
            <a:r>
              <a:rPr lang="fo-FO" sz="2500" dirty="0" err="1">
                <a:solidFill>
                  <a:schemeClr val="tx2"/>
                </a:solidFill>
                <a:latin typeface="+mj-lt"/>
                <a:hlinkClick r:id="rId2"/>
              </a:rPr>
              <a:t>LSS</a:t>
            </a:r>
            <a:r>
              <a:rPr lang="fo-FO" sz="2500" dirty="0">
                <a:solidFill>
                  <a:schemeClr val="tx2"/>
                </a:solidFill>
                <a:latin typeface="+mj-lt"/>
                <a:hlinkClick r:id="rId2"/>
              </a:rPr>
              <a:t>@</a:t>
            </a:r>
            <a:r>
              <a:rPr lang="fo-FO" sz="2500" dirty="0" err="1">
                <a:solidFill>
                  <a:schemeClr val="tx2"/>
                </a:solidFill>
                <a:latin typeface="+mj-lt"/>
                <a:hlinkClick r:id="rId2"/>
              </a:rPr>
              <a:t>setur.fo</a:t>
            </a:r>
            <a:endParaRPr lang="fo-FO" sz="2500" dirty="0">
              <a:solidFill>
                <a:schemeClr val="tx2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fo-FO" sz="2500" dirty="0">
                <a:solidFill>
                  <a:schemeClr val="tx2"/>
                </a:solidFill>
                <a:latin typeface="+mj-lt"/>
              </a:rPr>
              <a:t>Tlf. 35 25 20</a:t>
            </a:r>
          </a:p>
          <a:p>
            <a:pPr marL="0" indent="0" algn="ctr">
              <a:buNone/>
            </a:pPr>
            <a:r>
              <a:rPr lang="fo-FO" sz="2500" dirty="0">
                <a:solidFill>
                  <a:schemeClr val="tx2"/>
                </a:solidFill>
                <a:latin typeface="+mj-lt"/>
              </a:rPr>
              <a:t>Frælsið 20, lon 1</a:t>
            </a:r>
          </a:p>
          <a:p>
            <a:pPr marL="0" indent="0" algn="ctr">
              <a:buNone/>
            </a:pPr>
            <a:endParaRPr lang="fo-FO" sz="1800" dirty="0">
              <a:solidFill>
                <a:schemeClr val="tx2"/>
              </a:solidFill>
              <a:latin typeface="+mj-lt"/>
            </a:endParaRPr>
          </a:p>
          <a:p>
            <a:pPr marL="0" indent="0" algn="ctr">
              <a:buNone/>
            </a:pPr>
            <a:endParaRPr lang="fo-FO" sz="18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1026" name="Picture 2" descr="Ph.d.-skeið: University Teaching &amp; Learning - Setur">
            <a:extLst>
              <a:ext uri="{FF2B5EF4-FFF2-40B4-BE49-F238E27FC236}">
                <a16:creationId xmlns:a16="http://schemas.microsoft.com/office/drawing/2014/main" id="{C942A783-28EE-9CCA-E53D-EA57AB4E5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564" y="1522476"/>
            <a:ext cx="6037860" cy="3396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7891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9A6160-5320-C628-8D9C-345119CFA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o-FO" sz="3500" b="1" dirty="0">
                <a:solidFill>
                  <a:schemeClr val="tx2"/>
                </a:solidFill>
              </a:rPr>
              <a:t>Hvat vænta vit av tær sum lesandi á Setrinum?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32E1A33-7032-0056-695D-9D4157DA1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880" y="1485741"/>
            <a:ext cx="11064240" cy="1684179"/>
          </a:xfrm>
        </p:spPr>
        <p:txBody>
          <a:bodyPr>
            <a:normAutofit/>
          </a:bodyPr>
          <a:lstStyle/>
          <a:p>
            <a:r>
              <a:rPr lang="fo-FO" sz="2500" b="1" dirty="0">
                <a:solidFill>
                  <a:schemeClr val="tx2"/>
                </a:solidFill>
                <a:latin typeface="+mj-lt"/>
              </a:rPr>
              <a:t>At tú tekur ábyrgd fyri egnum lestri</a:t>
            </a:r>
          </a:p>
          <a:p>
            <a:pPr lvl="1"/>
            <a:r>
              <a:rPr lang="fo-FO" sz="2000" dirty="0">
                <a:solidFill>
                  <a:schemeClr val="tx2"/>
                </a:solidFill>
                <a:latin typeface="+mj-lt"/>
              </a:rPr>
              <a:t>Møtir fyrireikað/ur til undirvísing, letur inn kravdar innlatingar og fer til próvtøku</a:t>
            </a:r>
          </a:p>
          <a:p>
            <a:pPr lvl="1"/>
            <a:r>
              <a:rPr lang="fo-FO" sz="2000" dirty="0">
                <a:solidFill>
                  <a:schemeClr val="tx2"/>
                </a:solidFill>
                <a:latin typeface="+mj-lt"/>
              </a:rPr>
              <a:t>Kunnar teg um krøv, treytir og freistir til skeið og próvtøkur</a:t>
            </a:r>
          </a:p>
          <a:p>
            <a:pPr lvl="2"/>
            <a:r>
              <a:rPr lang="fo-FO" sz="1800" dirty="0">
                <a:solidFill>
                  <a:schemeClr val="tx2"/>
                </a:solidFill>
                <a:latin typeface="+mj-lt"/>
              </a:rPr>
              <a:t>Mamma tín arbeiðir ikki her, men tað gera nógv starvsfólk, ið vilja stuðla og vegleiða </a:t>
            </a:r>
            <a:r>
              <a:rPr lang="fo-FO" sz="1800" dirty="0">
                <a:solidFill>
                  <a:schemeClr val="tx2"/>
                </a:solidFill>
                <a:latin typeface="+mj-lt"/>
                <a:sym typeface="Wingdings" panose="05000000000000000000" pitchFamily="2" charset="2"/>
              </a:rPr>
              <a:t></a:t>
            </a:r>
            <a:endParaRPr lang="fo-FO" sz="1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" name="Pladsholder til indhold 2">
            <a:extLst>
              <a:ext uri="{FF2B5EF4-FFF2-40B4-BE49-F238E27FC236}">
                <a16:creationId xmlns:a16="http://schemas.microsoft.com/office/drawing/2014/main" id="{6A05353B-3857-95DB-89AE-AC0591197C33}"/>
              </a:ext>
            </a:extLst>
          </p:cNvPr>
          <p:cNvSpPr txBox="1">
            <a:spLocks/>
          </p:cNvSpPr>
          <p:nvPr/>
        </p:nvSpPr>
        <p:spPr>
          <a:xfrm>
            <a:off x="563880" y="3237388"/>
            <a:ext cx="9484360" cy="193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o-FO" sz="2500" b="1" dirty="0">
                <a:solidFill>
                  <a:schemeClr val="tx2"/>
                </a:solidFill>
                <a:latin typeface="+mj-lt"/>
              </a:rPr>
              <a:t>At tú tekur ein virknan lut</a:t>
            </a:r>
          </a:p>
          <a:p>
            <a:pPr lvl="1"/>
            <a:r>
              <a:rPr lang="fo-FO" sz="2000" dirty="0">
                <a:solidFill>
                  <a:schemeClr val="tx2"/>
                </a:solidFill>
                <a:latin typeface="+mj-lt"/>
              </a:rPr>
              <a:t>Luttekur í eftirmetingum, trivnaðarkanningum og øðrum kanningum</a:t>
            </a:r>
          </a:p>
          <a:p>
            <a:pPr lvl="1"/>
            <a:r>
              <a:rPr lang="fo-FO" sz="2000" dirty="0">
                <a:solidFill>
                  <a:schemeClr val="tx2"/>
                </a:solidFill>
                <a:latin typeface="+mj-lt"/>
              </a:rPr>
              <a:t>Stillar upp til </a:t>
            </a:r>
            <a:r>
              <a:rPr lang="fo-FO" sz="2000" dirty="0" err="1">
                <a:solidFill>
                  <a:schemeClr val="tx2"/>
                </a:solidFill>
                <a:latin typeface="+mj-lt"/>
              </a:rPr>
              <a:t>RTL</a:t>
            </a:r>
            <a:r>
              <a:rPr lang="fo-FO" sz="2000" dirty="0">
                <a:solidFill>
                  <a:schemeClr val="tx2"/>
                </a:solidFill>
                <a:latin typeface="+mj-lt"/>
              </a:rPr>
              <a:t>, gerst lestrarráðslimur ella stillar upp til stýrisvalið</a:t>
            </a:r>
          </a:p>
          <a:p>
            <a:pPr lvl="1"/>
            <a:r>
              <a:rPr lang="fo-FO" sz="2000" dirty="0">
                <a:solidFill>
                  <a:schemeClr val="tx2"/>
                </a:solidFill>
                <a:latin typeface="+mj-lt"/>
              </a:rPr>
              <a:t>Ert </a:t>
            </a:r>
            <a:r>
              <a:rPr lang="fo-FO" sz="2000" dirty="0" err="1">
                <a:solidFill>
                  <a:schemeClr val="tx2"/>
                </a:solidFill>
                <a:latin typeface="+mj-lt"/>
              </a:rPr>
              <a:t>mentorur</a:t>
            </a:r>
            <a:endParaRPr lang="fo-FO" sz="2000" dirty="0">
              <a:solidFill>
                <a:schemeClr val="tx2"/>
              </a:solidFill>
              <a:latin typeface="+mj-lt"/>
            </a:endParaRPr>
          </a:p>
          <a:p>
            <a:pPr lvl="1"/>
            <a:r>
              <a:rPr lang="fo-FO" sz="2000" dirty="0">
                <a:solidFill>
                  <a:schemeClr val="tx2"/>
                </a:solidFill>
                <a:latin typeface="+mj-lt"/>
              </a:rPr>
              <a:t>Tekur lut í sosiala partinum av lestrarlívinum</a:t>
            </a:r>
          </a:p>
        </p:txBody>
      </p:sp>
      <p:sp>
        <p:nvSpPr>
          <p:cNvPr id="5" name="Pladsholder til indhold 2">
            <a:extLst>
              <a:ext uri="{FF2B5EF4-FFF2-40B4-BE49-F238E27FC236}">
                <a16:creationId xmlns:a16="http://schemas.microsoft.com/office/drawing/2014/main" id="{0D6439CD-97B6-C2B4-5101-51B093F4E9E8}"/>
              </a:ext>
            </a:extLst>
          </p:cNvPr>
          <p:cNvSpPr txBox="1">
            <a:spLocks/>
          </p:cNvSpPr>
          <p:nvPr/>
        </p:nvSpPr>
        <p:spPr>
          <a:xfrm>
            <a:off x="563880" y="5238431"/>
            <a:ext cx="9484360" cy="193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o-FO" sz="2500" b="1" dirty="0">
                <a:solidFill>
                  <a:schemeClr val="tx2"/>
                </a:solidFill>
                <a:latin typeface="+mj-lt"/>
              </a:rPr>
              <a:t>At tú vísir virðing</a:t>
            </a:r>
          </a:p>
          <a:p>
            <a:pPr lvl="1"/>
            <a:r>
              <a:rPr lang="fo-FO" sz="2000" dirty="0">
                <a:solidFill>
                  <a:schemeClr val="tx2"/>
                </a:solidFill>
                <a:latin typeface="+mj-lt"/>
              </a:rPr>
              <a:t>Í atburði og samskifti vísir virðing fyri lesandi og starvsfólki</a:t>
            </a:r>
          </a:p>
          <a:p>
            <a:pPr lvl="1"/>
            <a:r>
              <a:rPr lang="fo-FO" sz="2000" dirty="0">
                <a:solidFill>
                  <a:schemeClr val="tx2"/>
                </a:solidFill>
                <a:latin typeface="+mj-lt"/>
              </a:rPr>
              <a:t>At tú sigur frá, um tú upplivir niðrandi atburð</a:t>
            </a: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19754DC3-4324-B5E8-126E-E627FCA750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8384" y="297657"/>
            <a:ext cx="1672474" cy="106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98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22854" y="0"/>
            <a:ext cx="9144000" cy="2387600"/>
          </a:xfrm>
        </p:spPr>
        <p:txBody>
          <a:bodyPr/>
          <a:lstStyle/>
          <a:p>
            <a:r>
              <a:rPr lang="fo-FO" b="1" dirty="0">
                <a:solidFill>
                  <a:schemeClr val="tx2"/>
                </a:solidFill>
              </a:rPr>
              <a:t>Vælkomin á Setrið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706561" y="3343442"/>
            <a:ext cx="9144000" cy="1655762"/>
          </a:xfrm>
        </p:spPr>
        <p:txBody>
          <a:bodyPr/>
          <a:lstStyle/>
          <a:p>
            <a:r>
              <a:rPr lang="fo-FO" dirty="0">
                <a:solidFill>
                  <a:schemeClr val="tx2"/>
                </a:solidFill>
                <a:latin typeface="+mj-lt"/>
              </a:rPr>
              <a:t>RÍS OG RÓS VÆLKOMIN! </a:t>
            </a:r>
            <a:r>
              <a:rPr lang="fo-FO" dirty="0">
                <a:solidFill>
                  <a:schemeClr val="tx2"/>
                </a:solidFill>
                <a:latin typeface="+mj-lt"/>
                <a:sym typeface="Wingdings" panose="05000000000000000000" pitchFamily="2" charset="2"/>
              </a:rPr>
              <a:t>:)</a:t>
            </a:r>
          </a:p>
          <a:p>
            <a:endParaRPr lang="fo-FO" dirty="0">
              <a:solidFill>
                <a:schemeClr val="tx2"/>
              </a:solidFill>
              <a:latin typeface="+mj-lt"/>
              <a:sym typeface="Wingdings" panose="05000000000000000000" pitchFamily="2" charset="2"/>
            </a:endParaRPr>
          </a:p>
          <a:p>
            <a:r>
              <a:rPr lang="fo-FO" sz="3000" dirty="0">
                <a:solidFill>
                  <a:schemeClr val="tx2"/>
                </a:solidFill>
                <a:latin typeface="+mj-lt"/>
                <a:sym typeface="Wingdings" panose="05000000000000000000" pitchFamily="2" charset="2"/>
              </a:rPr>
              <a:t>LSS@setur.fo </a:t>
            </a:r>
            <a:endParaRPr lang="fo-FO" sz="30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9648" y="5175421"/>
            <a:ext cx="2370412" cy="1508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381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12997</TotalTime>
  <Words>262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Calibri Light (Overskrifter)</vt:lpstr>
      <vt:lpstr>Office-tema</vt:lpstr>
      <vt:lpstr>Innleiðsla 2024</vt:lpstr>
      <vt:lpstr>Hvat er Lestrarskrivstovan?</vt:lpstr>
      <vt:lpstr>Hvat kanst tú brúka Lestrarskrivstovuna til? </vt:lpstr>
      <vt:lpstr>Hvar finni eg Lestrarskrivstovuna? </vt:lpstr>
      <vt:lpstr>Hvat vænta vit av tær sum lesandi á Setrinum?</vt:lpstr>
      <vt:lpstr>Vælkomin á Setrið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Vælkomin á Fróðskaparsetrið</dc:title>
  <dc:creator>Rannvá Dávadóttir</dc:creator>
  <cp:lastModifiedBy>Rannvá Dávadóttir</cp:lastModifiedBy>
  <cp:revision>31</cp:revision>
  <dcterms:created xsi:type="dcterms:W3CDTF">2020-08-11T21:51:19Z</dcterms:created>
  <dcterms:modified xsi:type="dcterms:W3CDTF">2024-08-18T22:36:54Z</dcterms:modified>
</cp:coreProperties>
</file>